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E6CC"/>
          </a:solidFill>
        </a:fill>
      </a:tcStyle>
    </a:wholeTbl>
    <a:band2H>
      <a:tcTxStyle b="def" i="def"/>
      <a:tcStyle>
        <a:tcBdr/>
        <a:fill>
          <a:solidFill>
            <a:srgbClr val="EEF3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8CCDB"/>
          </a:solidFill>
        </a:fill>
      </a:tcStyle>
    </a:wholeTbl>
    <a:band2H>
      <a:tcTxStyle b="def" i="def"/>
      <a:tcStyle>
        <a:tcBdr/>
        <a:fill>
          <a:solidFill>
            <a:srgbClr val="FCE7EE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ADADA"/>
          </a:solidFill>
        </a:fill>
      </a:tcStyle>
    </a:wholeTbl>
    <a:band2H>
      <a:tcTxStyle b="def" i="def"/>
      <a:tcStyle>
        <a:tcBdr/>
        <a:fill>
          <a:solidFill>
            <a:srgbClr val="EDED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bevel/>
            </a:ln>
          </a:top>
          <a:bottom>
            <a:ln w="25400" cap="flat">
              <a:solidFill>
                <a:srgbClr val="8F8F9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bevel/>
            </a:ln>
          </a:top>
          <a:bottom>
            <a:ln w="25400" cap="flat">
              <a:solidFill>
                <a:srgbClr val="8F8F9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BDBDB"/>
          </a:solidFill>
        </a:fill>
      </a:tcStyle>
    </a:wholeTbl>
    <a:band2H>
      <a:tcTxStyle b="def" i="def"/>
      <a:tcStyle>
        <a:tcBdr/>
        <a:fill>
          <a:solidFill>
            <a:srgbClr val="EEEEEE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90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90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bevel/>
            </a:ln>
          </a:left>
          <a:right>
            <a:ln w="12700" cap="flat">
              <a:solidFill>
                <a:srgbClr val="8F8F90"/>
              </a:solidFill>
              <a:prstDash val="solid"/>
              <a:bevel/>
            </a:ln>
          </a:right>
          <a:top>
            <a:ln w="12700" cap="flat">
              <a:solidFill>
                <a:srgbClr val="8F8F90"/>
              </a:solidFill>
              <a:prstDash val="solid"/>
              <a:bevel/>
            </a:ln>
          </a:top>
          <a:bottom>
            <a:ln w="12700" cap="flat">
              <a:solidFill>
                <a:srgbClr val="8F8F90"/>
              </a:solidFill>
              <a:prstDash val="solid"/>
              <a:bevel/>
            </a:ln>
          </a:bottom>
          <a:insideH>
            <a:ln w="12700" cap="flat">
              <a:solidFill>
                <a:srgbClr val="8F8F90"/>
              </a:solidFill>
              <a:prstDash val="solid"/>
              <a:bevel/>
            </a:ln>
          </a:insideH>
          <a:insideV>
            <a:ln w="12700" cap="flat">
              <a:solidFill>
                <a:srgbClr val="8F8F90"/>
              </a:solidFill>
              <a:prstDash val="solid"/>
              <a:bevel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bevel/>
            </a:ln>
          </a:left>
          <a:right>
            <a:ln w="12700" cap="flat">
              <a:solidFill>
                <a:srgbClr val="8F8F90"/>
              </a:solidFill>
              <a:prstDash val="solid"/>
              <a:bevel/>
            </a:ln>
          </a:right>
          <a:top>
            <a:ln w="12700" cap="flat">
              <a:solidFill>
                <a:srgbClr val="8F8F90"/>
              </a:solidFill>
              <a:prstDash val="solid"/>
              <a:bevel/>
            </a:ln>
          </a:top>
          <a:bottom>
            <a:ln w="12700" cap="flat">
              <a:solidFill>
                <a:srgbClr val="8F8F90"/>
              </a:solidFill>
              <a:prstDash val="solid"/>
              <a:bevel/>
            </a:ln>
          </a:bottom>
          <a:insideH>
            <a:ln w="12700" cap="flat">
              <a:solidFill>
                <a:srgbClr val="8F8F90"/>
              </a:solidFill>
              <a:prstDash val="solid"/>
              <a:bevel/>
            </a:ln>
          </a:insideH>
          <a:insideV>
            <a:ln w="12700" cap="flat">
              <a:solidFill>
                <a:srgbClr val="8F8F90"/>
              </a:solidFill>
              <a:prstDash val="solid"/>
              <a:bevel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bevel/>
            </a:ln>
          </a:left>
          <a:right>
            <a:ln w="12700" cap="flat">
              <a:solidFill>
                <a:srgbClr val="8F8F90"/>
              </a:solidFill>
              <a:prstDash val="solid"/>
              <a:bevel/>
            </a:ln>
          </a:right>
          <a:top>
            <a:ln w="50800" cap="flat">
              <a:solidFill>
                <a:srgbClr val="8F8F90"/>
              </a:solidFill>
              <a:prstDash val="solid"/>
              <a:bevel/>
            </a:ln>
          </a:top>
          <a:bottom>
            <a:ln w="12700" cap="flat">
              <a:solidFill>
                <a:srgbClr val="8F8F90"/>
              </a:solidFill>
              <a:prstDash val="solid"/>
              <a:bevel/>
            </a:ln>
          </a:bottom>
          <a:insideH>
            <a:ln w="12700" cap="flat">
              <a:solidFill>
                <a:srgbClr val="8F8F90"/>
              </a:solidFill>
              <a:prstDash val="solid"/>
              <a:bevel/>
            </a:ln>
          </a:insideH>
          <a:insideV>
            <a:ln w="12700" cap="flat">
              <a:solidFill>
                <a:srgbClr val="8F8F9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bevel/>
            </a:ln>
          </a:left>
          <a:right>
            <a:ln w="12700" cap="flat">
              <a:solidFill>
                <a:srgbClr val="8F8F90"/>
              </a:solidFill>
              <a:prstDash val="solid"/>
              <a:bevel/>
            </a:ln>
          </a:right>
          <a:top>
            <a:ln w="12700" cap="flat">
              <a:solidFill>
                <a:srgbClr val="8F8F90"/>
              </a:solidFill>
              <a:prstDash val="solid"/>
              <a:bevel/>
            </a:ln>
          </a:top>
          <a:bottom>
            <a:ln w="25400" cap="flat">
              <a:solidFill>
                <a:srgbClr val="8F8F90"/>
              </a:solidFill>
              <a:prstDash val="solid"/>
              <a:bevel/>
            </a:ln>
          </a:bottom>
          <a:insideH>
            <a:ln w="12700" cap="flat">
              <a:solidFill>
                <a:srgbClr val="8F8F90"/>
              </a:solidFill>
              <a:prstDash val="solid"/>
              <a:bevel/>
            </a:ln>
          </a:insideH>
          <a:insideV>
            <a:ln w="12700" cap="flat">
              <a:solidFill>
                <a:srgbClr val="8F8F9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>
            <a:normAutofit fontScale="100000" lnSpcReduction="0"/>
          </a:bodyPr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" name="Shape 20"/>
          <p:cNvSpPr/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6B6B6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" name="image6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/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divider blu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>
            <a:normAutofit fontScale="100000" lnSpcReduction="0"/>
          </a:bodyPr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2" name="Shape 112"/>
          <p:cNvSpPr/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3" name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divider gree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>
            <a:normAutofit fontScale="100000" lnSpcReduction="0"/>
          </a:bodyPr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2" name="Shape 122"/>
          <p:cNvSpPr/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3" name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divider oran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>
            <a:normAutofit fontScale="100000" lnSpcReduction="0"/>
          </a:bodyPr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2" name="Shape 132"/>
          <p:cNvSpPr/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33" name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divider pi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>
            <a:normAutofit fontScale="100000" lnSpcReduction="0"/>
          </a:bodyPr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2" name="Shape 142"/>
          <p:cNvSpPr/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3" name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divider indig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>
            <a:normAutofit fontScale="100000" lnSpcReduction="0"/>
          </a:bodyPr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2" name="Shape 152"/>
          <p:cNvSpPr/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3" name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divider blac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>
            <a:normAutofit fontScale="100000" lnSpcReduction="0"/>
          </a:bodyPr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2" name="Shape 162"/>
          <p:cNvSpPr/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3" name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divider oran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3284" y="-13648"/>
            <a:ext cx="661452" cy="144196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>
            <p:ph type="title"/>
          </p:nvPr>
        </p:nvSpPr>
        <p:spPr>
          <a:xfrm>
            <a:off x="848660" y="1502351"/>
            <a:ext cx="13820727" cy="374866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3" name="Shape 173"/>
          <p:cNvSpPr/>
          <p:nvPr>
            <p:ph type="body" sz="half" idx="1"/>
          </p:nvPr>
        </p:nvSpPr>
        <p:spPr>
          <a:xfrm>
            <a:off x="848658" y="5251010"/>
            <a:ext cx="15416994" cy="38915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74" name="image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63284" y="-13648"/>
            <a:ext cx="661452" cy="1441966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>
            <p:ph type="sldNum" sz="quarter" idx="2"/>
          </p:nvPr>
        </p:nvSpPr>
        <p:spPr>
          <a:xfrm>
            <a:off x="12413450" y="8766666"/>
            <a:ext cx="4040670" cy="5207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4416600" y="9337939"/>
            <a:ext cx="2470451" cy="299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173" tIns="51173" rIns="51173" bIns="51173">
            <a:spAutoFit/>
          </a:bodyPr>
          <a:lstStyle>
            <a:lvl1pPr defTabSz="457200">
              <a:defRPr sz="1400">
                <a:solidFill>
                  <a:srgbClr val="FBFCFF"/>
                </a:solidFill>
              </a:defRPr>
            </a:lvl1pPr>
          </a:lstStyle>
          <a:p>
            <a:pPr>
              <a:defRPr sz="5600">
                <a:solidFill>
                  <a:srgbClr val="000000"/>
                </a:solidFill>
              </a:defRPr>
            </a:pPr>
            <a:r>
              <a:rPr sz="1400">
                <a:solidFill>
                  <a:srgbClr val="FBFCFF"/>
                </a:solidFill>
              </a:rPr>
              <a:t>© 2013 Brightcove Inc.</a:t>
            </a:r>
          </a:p>
        </p:txBody>
      </p:sp>
      <p:sp>
        <p:nvSpPr>
          <p:cNvPr id="183" name="Shape 183"/>
          <p:cNvSpPr/>
          <p:nvPr>
            <p:ph type="title"/>
          </p:nvPr>
        </p:nvSpPr>
        <p:spPr>
          <a:xfrm>
            <a:off x="868679" y="130783"/>
            <a:ext cx="15585441" cy="2142094"/>
          </a:xfrm>
          <a:prstGeom prst="rect">
            <a:avLst/>
          </a:prstGeom>
        </p:spPr>
        <p:txBody>
          <a:bodyPr lIns="86585" tIns="86585" rIns="86585" bIns="86585">
            <a:normAutofit fontScale="100000" lnSpcReduction="0"/>
          </a:bodyPr>
          <a:lstStyle>
            <a:lvl1pPr algn="ctr" defTabSz="457200">
              <a:defRPr b="0" sz="8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4" name="Shape 184"/>
          <p:cNvSpPr/>
          <p:nvPr>
            <p:ph type="sldNum" sz="quarter" idx="2"/>
          </p:nvPr>
        </p:nvSpPr>
        <p:spPr>
          <a:xfrm>
            <a:off x="12413450" y="9035993"/>
            <a:ext cx="4040670" cy="503372"/>
          </a:xfrm>
          <a:prstGeom prst="rect">
            <a:avLst/>
          </a:prstGeom>
        </p:spPr>
        <p:txBody>
          <a:bodyPr lIns="86585" tIns="86585" rIns="86585" bIns="86585"/>
          <a:lstStyle>
            <a:lvl1pPr defTabSz="457200"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ingle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3284" y="-13648"/>
            <a:ext cx="661452" cy="144196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>
            <p:ph type="title"/>
          </p:nvPr>
        </p:nvSpPr>
        <p:spPr>
          <a:xfrm>
            <a:off x="543992" y="139915"/>
            <a:ext cx="14719257" cy="1772140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Title Text</a:t>
            </a: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xfrm>
            <a:off x="543992" y="1912054"/>
            <a:ext cx="15872303" cy="7827259"/>
          </a:xfrm>
          <a:prstGeom prst="rect">
            <a:avLst/>
          </a:prstGeom>
        </p:spPr>
        <p:txBody>
          <a:bodyPr/>
          <a:lstStyle>
            <a:lvl1pPr marL="300037" indent="-300037">
              <a:defRPr sz="2800"/>
            </a:lvl1pPr>
            <a:lvl2pPr marL="577850">
              <a:defRPr sz="2800"/>
            </a:lvl2pPr>
            <a:lvl3pPr marL="858837" indent="-400050">
              <a:defRPr sz="2800"/>
            </a:lvl3pPr>
            <a:lvl4pPr marL="1084262" indent="-400050"/>
            <a:lvl5pPr marL="1308100" indent="-40005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hape 194"/>
          <p:cNvSpPr/>
          <p:nvPr>
            <p:ph type="sldNum" sz="quarter" idx="2"/>
          </p:nvPr>
        </p:nvSpPr>
        <p:spPr>
          <a:xfrm>
            <a:off x="596354" y="9368344"/>
            <a:ext cx="676055" cy="26425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>
            <p:ph type="title"/>
          </p:nvPr>
        </p:nvSpPr>
        <p:spPr>
          <a:xfrm>
            <a:off x="541345" y="0"/>
            <a:ext cx="14724056" cy="204946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>
            <p:ph type="title"/>
          </p:nvPr>
        </p:nvSpPr>
        <p:spPr>
          <a:xfrm>
            <a:off x="541337" y="101601"/>
            <a:ext cx="14724064" cy="184626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body" sz="half" idx="1"/>
          </p:nvPr>
        </p:nvSpPr>
        <p:spPr>
          <a:xfrm>
            <a:off x="8581834" y="1947861"/>
            <a:ext cx="7837680" cy="7793040"/>
          </a:xfrm>
          <a:prstGeom prst="rect">
            <a:avLst/>
          </a:prstGeom>
        </p:spPr>
        <p:txBody>
          <a:bodyPr/>
          <a:lstStyle>
            <a:lvl2pPr marL="577850">
              <a:defRPr sz="4000"/>
            </a:lvl2pPr>
            <a:lvl3pPr marL="801687">
              <a:defRPr sz="4000"/>
            </a:lvl3pPr>
            <a:lvl4pPr marL="1065212">
              <a:defRPr sz="4000"/>
            </a:lvl4pPr>
            <a:lvl5pPr marL="1289050"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>
            <p:ph type="title"/>
          </p:nvPr>
        </p:nvSpPr>
        <p:spPr>
          <a:xfrm>
            <a:off x="541337" y="253927"/>
            <a:ext cx="14724064" cy="154160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" name="Shape 60"/>
          <p:cNvSpPr/>
          <p:nvPr>
            <p:ph type="body" idx="1"/>
          </p:nvPr>
        </p:nvSpPr>
        <p:spPr>
          <a:xfrm>
            <a:off x="541339" y="1795535"/>
            <a:ext cx="15742443" cy="694040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</a:lvl1pPr>
            <a:lvl2pPr marL="577850">
              <a:lnSpc>
                <a:spcPct val="150000"/>
              </a:lnSpc>
              <a:buClrTx/>
              <a:buFontTx/>
              <a:defRPr sz="4000"/>
            </a:lvl2pPr>
            <a:lvl3pPr marL="801687">
              <a:lnSpc>
                <a:spcPct val="150000"/>
              </a:lnSpc>
              <a:buClrTx/>
              <a:buFontTx/>
              <a:defRPr sz="4000"/>
            </a:lvl3pPr>
            <a:lvl4pPr marL="1065212">
              <a:lnSpc>
                <a:spcPct val="150000"/>
              </a:lnSpc>
              <a:buClrTx/>
              <a:buFontTx/>
              <a:defRPr sz="4000"/>
            </a:lvl4pPr>
            <a:lvl5pPr marL="1289050">
              <a:lnSpc>
                <a:spcPct val="150000"/>
              </a:lnSpc>
              <a:buClrTx/>
              <a:buFontTx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>
            <p:ph type="title"/>
          </p:nvPr>
        </p:nvSpPr>
        <p:spPr>
          <a:xfrm>
            <a:off x="541337" y="0"/>
            <a:ext cx="14724064" cy="204946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Shape 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" name="Shape 70"/>
          <p:cNvSpPr/>
          <p:nvPr>
            <p:ph type="body" idx="1"/>
          </p:nvPr>
        </p:nvSpPr>
        <p:spPr>
          <a:xfrm>
            <a:off x="541337" y="3251200"/>
            <a:ext cx="15742444" cy="64897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 sz="3600"/>
            </a:lvl1pPr>
            <a:lvl2pPr marL="543560" indent="-308610">
              <a:lnSpc>
                <a:spcPts val="4500"/>
              </a:lnSpc>
              <a:buClrTx/>
              <a:buFontTx/>
            </a:lvl2pPr>
            <a:lvl3pPr marL="767398" indent="-308610">
              <a:lnSpc>
                <a:spcPts val="4500"/>
              </a:lnSpc>
              <a:buClrTx/>
              <a:buFontTx/>
              <a:defRPr sz="3600"/>
            </a:lvl3pPr>
            <a:lvl4pPr marL="1027112" indent="-342900">
              <a:lnSpc>
                <a:spcPts val="4500"/>
              </a:lnSpc>
              <a:buClrTx/>
              <a:buFontTx/>
              <a:defRPr sz="3600"/>
            </a:lvl4pPr>
            <a:lvl5pPr marL="1250950" indent="-342900">
              <a:lnSpc>
                <a:spcPts val="4500"/>
              </a:lnSpc>
              <a:buClrTx/>
              <a:buFontTx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>
            <p:ph type="title"/>
          </p:nvPr>
        </p:nvSpPr>
        <p:spPr>
          <a:xfrm>
            <a:off x="541337" y="254844"/>
            <a:ext cx="14724064" cy="153977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9" name="Shape 7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" name="Shape 80"/>
          <p:cNvSpPr/>
          <p:nvPr>
            <p:ph type="body" sz="half" idx="1"/>
          </p:nvPr>
        </p:nvSpPr>
        <p:spPr>
          <a:xfrm>
            <a:off x="541339" y="1794618"/>
            <a:ext cx="6293642" cy="6789838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b="1" sz="4400"/>
            </a:lvl1pPr>
            <a:lvl2pPr marL="612140" indent="-377190">
              <a:buClrTx/>
              <a:buFontTx/>
              <a:defRPr b="1" sz="4400"/>
            </a:lvl2pPr>
            <a:lvl3pPr marL="835978" indent="-377190">
              <a:buClrTx/>
              <a:buFontTx/>
              <a:defRPr b="1" sz="4400"/>
            </a:lvl3pPr>
            <a:lvl4pPr marL="1103312" indent="-419100">
              <a:buClrTx/>
              <a:buFontTx/>
              <a:defRPr b="1" sz="4400"/>
            </a:lvl4pPr>
            <a:lvl5pPr marL="1327150" indent="-419100">
              <a:buClrTx/>
              <a:buFontTx/>
              <a:defRPr b="1"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xfrm>
            <a:off x="541345" y="1911089"/>
            <a:ext cx="15877479" cy="782981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577850">
              <a:defRPr sz="3200"/>
            </a:lvl2pPr>
            <a:lvl3pPr marL="801687"/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/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541345" y="138373"/>
            <a:ext cx="14724056" cy="1772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 anchor="ctr"/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541345" y="1911089"/>
            <a:ext cx="15877479" cy="7313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/>
          <a:lstStyle>
            <a:lvl2pPr marL="723900">
              <a:defRPr sz="3600"/>
            </a:lvl2pPr>
            <a:lvl3pPr marL="1104900">
              <a:defRPr sz="3200"/>
            </a:lvl3pPr>
            <a:lvl4pPr marL="1524000">
              <a:defRPr sz="2800"/>
            </a:lvl4pPr>
            <a:lvl5pPr marL="1905000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593725" y="9357569"/>
            <a:ext cx="676275" cy="28882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Shape 6"/>
          <p:cNvSpPr/>
          <p:nvPr/>
        </p:nvSpPr>
        <p:spPr>
          <a:xfrm>
            <a:off x="14870052" y="9357569"/>
            <a:ext cx="185609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pPr/>
            <a:r>
              <a:t>©2016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40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778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40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801687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40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65212" marR="0" indent="-3810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40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89050" marR="0" indent="-3810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40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322705" marR="0" indent="-455021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40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96241" marR="0" indent="-455021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40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69778" marR="0" indent="-455021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40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643315" marR="0" indent="-455021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40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training@brightcove.com?subject=" TargetMode="External"/><Relationship Id="rId3" Type="http://schemas.openxmlformats.org/officeDocument/2006/relationships/image" Target="../media/image26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rightcoveLearning/Mobile-SDK-Training" TargetMode="External"/><Relationship Id="rId3" Type="http://schemas.openxmlformats.org/officeDocument/2006/relationships/hyperlink" Target="http://docs.brightcove.com/en/video-cloud/mobile-sdks/brightcove-player-sdk-for-ios/guides/quick-start-swift.html" TargetMode="External"/><Relationship Id="rId4" Type="http://schemas.openxmlformats.org/officeDocument/2006/relationships/hyperlink" Target="https://github.com/BrightcoveOS/ios-player-samples" TargetMode="External"/><Relationship Id="rId5" Type="http://schemas.openxmlformats.org/officeDocument/2006/relationships/hyperlink" Target="https://groups.google.com/forum/#!forum/brightcove-native-player-sdks" TargetMode="Externa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ios/documentation/Audio/Conceptual/AudioSessionProgrammingGuide/Introduction/Introduction.html" TargetMode="External"/><Relationship Id="rId3" Type="http://schemas.openxmlformats.org/officeDocument/2006/relationships/hyperlink" Target="https://developer.apple.com/library/ios/documentation/Audio/Conceptual/AudioSessionProgrammingGuide/AudioSessionBasics/AudioSessionBasics.html#//apple_ref/doc/uid/TP40007875-CH3-SW1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brightcove.com/en/video-cloud/brightcove-player/guides/policy-key.html" TargetMode="External"/><Relationship Id="rId3" Type="http://schemas.openxmlformats.org/officeDocument/2006/relationships/hyperlink" Target="http://docs.brightcove.com/en/video-cloud/policy-api/getting-started/quick-start.html" TargetMode="Externa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ios/documentation/General/Reference/InfoPlistKeyReference/Articles/CocoaKeys.html#//apple_ref/doc/uid/TP40009251-SW33" TargetMode="External"/><Relationship Id="rId3" Type="http://schemas.openxmlformats.org/officeDocument/2006/relationships/hyperlink" Target="http://docs.brightcove.com/en/perform/mobile-sdks/brightcove-player-sdk-for-ios/guides/ats.html" TargetMode="Externa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brightcove.com/en/video-cloud/mobile-sdks/brightcove-player-sdk-for-ios/guides/quick-start-swift.html" TargetMode="External"/><Relationship Id="rId3" Type="http://schemas.openxmlformats.org/officeDocument/2006/relationships/hyperlink" Target="http://docs.brightcove.com/en/video-cloud/mobile-sdks/brightcove-player-sdk-for-ios/guides/quick-start.html" TargetMode="External"/><Relationship Id="rId4" Type="http://schemas.openxmlformats.org/officeDocument/2006/relationships/hyperlink" Target="http://docs.brightcove.com/en/perform/mobile-sdks/brightcove-player-sdk-for-ios/guides/quick-start-swift.html" TargetMode="External"/><Relationship Id="rId5" Type="http://schemas.openxmlformats.org/officeDocument/2006/relationships/hyperlink" Target="http://docs.brightcove.com/en/perform/mobile-sdks/brightcove-player-sdk-for-ios/guides/quick-start.html" TargetMode="Externa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brightcove.com/en/video-cloud/mobile-sdks/brightcove-player-sdk-for-ios/index.html#Integrations" TargetMode="External"/><Relationship Id="rId3" Type="http://schemas.openxmlformats.org/officeDocument/2006/relationships/hyperlink" Target="https://github.com/BrightcoveOS/ios-player-samples" TargetMode="Externa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ndemand.brightcovelearning.com" TargetMode="External"/><Relationship Id="rId3" Type="http://schemas.openxmlformats.org/officeDocument/2006/relationships/hyperlink" Target="http://support.brightcove.com/en/video-cloud/docs/quick-start-video-cloud" TargetMode="Externa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upport.brightcove.com" TargetMode="External"/><Relationship Id="rId3" Type="http://schemas.openxmlformats.org/officeDocument/2006/relationships/image" Target="../media/image29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brightcove.com" TargetMode="External"/><Relationship Id="rId3" Type="http://schemas.openxmlformats.org/officeDocument/2006/relationships/image" Target="../media/image30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deo.brightcovelearning.com" TargetMode="External"/><Relationship Id="rId3" Type="http://schemas.openxmlformats.org/officeDocument/2006/relationships/image" Target="../media/image31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upport.brightcove.com/en/contact" TargetMode="External"/><Relationship Id="rId3" Type="http://schemas.openxmlformats.org/officeDocument/2006/relationships/image" Target="../media/image3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brightcove.com/en/online-video-platform" TargetMode="External"/><Relationship Id="rId3" Type="http://schemas.openxmlformats.org/officeDocument/2006/relationships/hyperlink" Target="https://www.brightcove.com/en/perform" TargetMode="External"/><Relationship Id="rId4" Type="http://schemas.openxmlformats.org/officeDocument/2006/relationships/hyperlink" Target="http://docs.brightcove.com/en/perform/mobile-sdks/brightcove-player-sdk-for-ios/guides/quick-start-swift.html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coapods.org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ctr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pPr/>
            <a:r>
              <a:t>Developing with the Brightcove Native Player SDK for iOS</a:t>
            </a:r>
          </a:p>
        </p:txBody>
      </p:sp>
      <p:sp>
        <p:nvSpPr>
          <p:cNvPr id="204" name="Shape 204"/>
          <p:cNvSpPr/>
          <p:nvPr>
            <p:ph type="subTitle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Jeff Doktor</a:t>
            </a:r>
          </a:p>
          <a:p>
            <a:pPr/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training@brightcove.com</a:t>
            </a:r>
          </a:p>
        </p:txBody>
      </p:sp>
      <p:pic>
        <p:nvPicPr>
          <p:cNvPr id="205" name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  <p:sp>
        <p:nvSpPr>
          <p:cNvPr id="243" name="Shape 2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do you find resources for the Native SDK for iOS?</a:t>
            </a:r>
          </a:p>
          <a:p>
            <a:pPr lvl="2" marL="801687">
              <a:defRPr sz="4000"/>
            </a:pPr>
            <a:r>
              <a:t>Keynote slides can be downloaded from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GitHub</a:t>
            </a:r>
          </a:p>
          <a:p>
            <a:pPr lvl="2" marL="801687">
              <a:defRPr sz="4000"/>
            </a:pPr>
            <a:r>
              <a:t>Complete code and steps can be found in this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 invalidUrl="" action="" tgtFrame="" tooltip="" history="1" highlightClick="0" endSnd="0"/>
              </a:rPr>
              <a:t>Quick Start guide</a:t>
            </a:r>
          </a:p>
          <a:p>
            <a:pPr lvl="2" marL="801687">
              <a:defRPr sz="4000"/>
            </a:pPr>
            <a:r>
              <a:t>A collection of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4" invalidUrl="" action="" tgtFrame="" tooltip="" history="1" highlightClick="0" endSnd="0"/>
              </a:rPr>
              <a:t>code samples</a:t>
            </a:r>
            <a:r>
              <a:t> demonstrate specific use-cases</a:t>
            </a:r>
          </a:p>
          <a:p>
            <a:pPr lvl="2" marL="801687">
              <a:defRPr sz="4000"/>
            </a:pPr>
            <a:r>
              <a:t>Use the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5" invalidUrl="" action="" tgtFrame="" tooltip="" history="1" highlightClick="0" endSnd="0"/>
              </a:rPr>
              <a:t>SDK forum</a:t>
            </a:r>
            <a:r>
              <a:t> to submit questions and find answers from the community and Brightcove engineers</a:t>
            </a:r>
          </a:p>
        </p:txBody>
      </p:sp>
      <p:sp>
        <p:nvSpPr>
          <p:cNvPr id="244" name="Shape 24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pPr defTabSz="402336">
              <a:defRPr sz="6336"/>
            </a:pPr>
            <a:br/>
            <a:br/>
            <a:r>
              <a:t>Understanding the Brightcove Native Player SDK for iOS</a:t>
            </a:r>
          </a:p>
        </p:txBody>
      </p:sp>
      <p:sp>
        <p:nvSpPr>
          <p:cNvPr id="247" name="Shape 247"/>
          <p:cNvSpPr/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Brightcove Native SDK</a:t>
            </a:r>
          </a:p>
        </p:txBody>
      </p:sp>
      <p:sp>
        <p:nvSpPr>
          <p:cNvPr id="250" name="Shape 25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550" y="1493482"/>
            <a:ext cx="15379700" cy="7797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Brightcove Native SDK for iOS</a:t>
            </a:r>
          </a:p>
        </p:txBody>
      </p:sp>
      <p:sp>
        <p:nvSpPr>
          <p:cNvPr id="254" name="Shape 2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Built on top of the iOS native player framework</a:t>
            </a:r>
          </a:p>
          <a:p>
            <a:pPr lvl="2" marL="801687">
              <a:defRPr sz="4000"/>
            </a:pPr>
            <a:r>
              <a:t>AVFoundation</a:t>
            </a:r>
          </a:p>
          <a:p>
            <a:pPr lvl="2" marL="801687">
              <a:defRPr sz="4000"/>
            </a:pPr>
            <a:r>
              <a:t>AVPlayer</a:t>
            </a:r>
          </a:p>
          <a:p>
            <a:pPr lvl="2" marL="801687">
              <a:defRPr sz="4000"/>
            </a:pPr>
          </a:p>
          <a:p>
            <a:pPr/>
            <a:r>
              <a:t>Allows you to develop using Objective-C or Swift</a:t>
            </a:r>
          </a:p>
          <a:p>
            <a:pPr/>
          </a:p>
          <a:p>
            <a:pPr/>
            <a:r>
              <a:t>Simplifies creating and customizing a native player</a:t>
            </a:r>
          </a:p>
          <a:p>
            <a:pPr lvl="2" marL="801687">
              <a:defRPr sz="4000"/>
            </a:pPr>
          </a:p>
          <a:p>
            <a:pPr/>
            <a:r>
              <a:t>Easily integrates with advertising, analytics, captions, player UI controls and content protection (DRM)</a:t>
            </a:r>
          </a:p>
        </p:txBody>
      </p:sp>
      <p:sp>
        <p:nvSpPr>
          <p:cNvPr id="255" name="Shape 25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pPr defTabSz="434340">
              <a:defRPr sz="6840"/>
            </a:pPr>
            <a:br/>
            <a:br/>
            <a:r>
              <a:t>Creating a Swift Project in Xcode </a:t>
            </a:r>
          </a:p>
        </p:txBody>
      </p:sp>
      <p:sp>
        <p:nvSpPr>
          <p:cNvPr id="258" name="Shape 258"/>
          <p:cNvSpPr/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Setup an Xcode Project</a:t>
            </a:r>
          </a:p>
        </p:txBody>
      </p:sp>
      <p:sp>
        <p:nvSpPr>
          <p:cNvPr id="261" name="Shape 2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a new Xcode project</a:t>
            </a:r>
          </a:p>
          <a:p>
            <a:pPr/>
            <a:r>
              <a:t>Choose a Single View Application</a:t>
            </a:r>
          </a:p>
          <a:p>
            <a:pPr/>
            <a:r>
              <a:t>Set the project information:</a:t>
            </a:r>
          </a:p>
          <a:p>
            <a:pPr lvl="2" marL="801687">
              <a:defRPr sz="4000"/>
            </a:pPr>
            <a:r>
              <a:rPr b="1"/>
              <a:t>Product Name</a:t>
            </a:r>
            <a:r>
              <a:t>: Simple-Video-Playback</a:t>
            </a:r>
          </a:p>
          <a:p>
            <a:pPr lvl="2" marL="801687">
              <a:defRPr sz="4000"/>
            </a:pPr>
            <a:r>
              <a:rPr b="1"/>
              <a:t>Organization Name</a:t>
            </a:r>
            <a:r>
              <a:t>: your company name</a:t>
            </a:r>
          </a:p>
          <a:p>
            <a:pPr lvl="2" marL="801687">
              <a:defRPr sz="4000"/>
            </a:pPr>
            <a:r>
              <a:rPr b="1"/>
              <a:t>Company Identifier</a:t>
            </a:r>
            <a:r>
              <a:t>: com.yourcompany</a:t>
            </a:r>
          </a:p>
          <a:p>
            <a:pPr lvl="4" marL="1250950" indent="-342900">
              <a:defRPr sz="4000"/>
            </a:pPr>
            <a:r>
              <a:t>Makes product name unique for the app store</a:t>
            </a:r>
          </a:p>
          <a:p>
            <a:pPr lvl="2" marL="801687">
              <a:defRPr sz="4000"/>
            </a:pPr>
            <a:r>
              <a:rPr b="1"/>
              <a:t>Language</a:t>
            </a:r>
            <a:r>
              <a:t>: Swift (or Objective-C)</a:t>
            </a:r>
          </a:p>
          <a:p>
            <a:pPr lvl="2" marL="801687">
              <a:defRPr sz="4000"/>
            </a:pPr>
            <a:r>
              <a:rPr b="1"/>
              <a:t>Devices</a:t>
            </a:r>
            <a:r>
              <a:t>: Universal</a:t>
            </a:r>
          </a:p>
          <a:p>
            <a:pPr lvl="2" marL="801687">
              <a:defRPr sz="4000"/>
            </a:pPr>
            <a:r>
              <a:t>Leave </a:t>
            </a:r>
            <a:r>
              <a:rPr b="1"/>
              <a:t>Use Core Data</a:t>
            </a:r>
            <a:r>
              <a:t> unchecked</a:t>
            </a:r>
          </a:p>
          <a:p>
            <a:pPr lvl="4" marL="1250950" indent="-342900">
              <a:defRPr sz="4000"/>
            </a:pPr>
            <a:r>
              <a:t>Used to persist data</a:t>
            </a:r>
          </a:p>
        </p:txBody>
      </p:sp>
      <p:sp>
        <p:nvSpPr>
          <p:cNvPr id="262" name="Shape 26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Save Your Project</a:t>
            </a:r>
          </a:p>
        </p:txBody>
      </p:sp>
      <p:sp>
        <p:nvSpPr>
          <p:cNvPr id="265" name="Shape 2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Choose a location on your computer where you want to save your project</a:t>
            </a:r>
          </a:p>
          <a:p>
            <a:pPr/>
          </a:p>
          <a:p>
            <a:pPr/>
            <a:r>
              <a:t>Save it</a:t>
            </a:r>
          </a:p>
          <a:p>
            <a:pPr/>
          </a:p>
          <a:p>
            <a:pPr/>
            <a:r>
              <a:t>Close your project</a:t>
            </a:r>
          </a:p>
          <a:p>
            <a:pPr lvl="2" marL="801687">
              <a:defRPr sz="4000"/>
            </a:pPr>
            <a:r>
              <a:t>It is important to close your project out of Xcode if you choose to use CocoaPods to add library dependencies</a:t>
            </a:r>
          </a:p>
        </p:txBody>
      </p:sp>
      <p:sp>
        <p:nvSpPr>
          <p:cNvPr id="266" name="Shape 26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Library Dependencies to Your Project</a:t>
            </a:r>
          </a:p>
        </p:txBody>
      </p:sp>
      <p:sp>
        <p:nvSpPr>
          <p:cNvPr id="269" name="Shape 2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will use CocoaPods to add the Brightcove Native SDK for iOS and other needed libraries to your project</a:t>
            </a:r>
          </a:p>
          <a:p>
            <a:pPr/>
          </a:p>
          <a:p>
            <a:pPr/>
            <a:r>
              <a:t>In your project folder, create a plain text file, named </a:t>
            </a:r>
            <a:r>
              <a:rPr b="1"/>
              <a:t>Podfile</a:t>
            </a:r>
          </a:p>
          <a:p>
            <a:pPr lvl="2" marL="801687">
              <a:defRPr sz="4000"/>
            </a:pPr>
            <a:r>
              <a:t>It has no file extension</a:t>
            </a:r>
          </a:p>
          <a:p>
            <a:pPr lvl="2" marL="801687">
              <a:defRPr sz="4000"/>
            </a:pPr>
          </a:p>
          <a:p>
            <a:pPr/>
            <a:r>
              <a:t>Using a text editor, add the following to the Podfile:</a:t>
            </a:r>
          </a:p>
          <a:p>
            <a:pPr lvl="2" marL="801687">
              <a:defRPr sz="4000"/>
            </a:pPr>
            <a:r>
              <a:t>The GitHub location for the Brightcove pod specs</a:t>
            </a:r>
          </a:p>
          <a:p>
            <a:pPr lvl="2" marL="801687">
              <a:defRPr sz="4000"/>
            </a:pPr>
            <a:r>
              <a:t>The iOS platform version you want to target</a:t>
            </a:r>
          </a:p>
          <a:p>
            <a:pPr lvl="2" marL="801687">
              <a:defRPr sz="4000"/>
            </a:pPr>
            <a:r>
              <a:t>The current version of the Brightcove Native SDK for iOS</a:t>
            </a:r>
          </a:p>
        </p:txBody>
      </p:sp>
      <p:sp>
        <p:nvSpPr>
          <p:cNvPr id="270" name="Shape 27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Library Dependencies (cont.)</a:t>
            </a:r>
          </a:p>
        </p:txBody>
      </p:sp>
      <p:sp>
        <p:nvSpPr>
          <p:cNvPr id="273" name="Shape 2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a Terminal session and navigate to your project folder</a:t>
            </a:r>
          </a:p>
          <a:p>
            <a:pPr/>
          </a:p>
          <a:p>
            <a:pPr/>
            <a:r>
              <a:t>Type the following command:</a:t>
            </a:r>
          </a:p>
          <a:p>
            <a:pPr lvl="2" marL="801687">
              <a:defRPr i="1" sz="4000"/>
            </a:pPr>
            <a:r>
              <a:t>pod install</a:t>
            </a:r>
          </a:p>
          <a:p>
            <a:pPr lvl="2" marL="801687">
              <a:defRPr i="1" sz="4000"/>
            </a:pPr>
          </a:p>
          <a:p>
            <a:pPr/>
            <a:r>
              <a:t>This creates a </a:t>
            </a:r>
            <a:r>
              <a:rPr b="1"/>
              <a:t>.xcworkspace</a:t>
            </a:r>
            <a:r>
              <a:t> file in your project</a:t>
            </a:r>
          </a:p>
          <a:p>
            <a:pPr lvl="2" marL="801687">
              <a:defRPr sz="4000"/>
            </a:pPr>
            <a:r>
              <a:t>From now on, you will always open and work from this new file in Xcode</a:t>
            </a:r>
          </a:p>
        </p:txBody>
      </p:sp>
      <p:sp>
        <p:nvSpPr>
          <p:cNvPr id="274" name="Shape 27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pPr defTabSz="434340">
              <a:defRPr sz="6840"/>
            </a:pPr>
            <a:br/>
            <a:br/>
            <a:r>
              <a:t>Importing the Native SDK for iOS</a:t>
            </a:r>
          </a:p>
        </p:txBody>
      </p:sp>
      <p:sp>
        <p:nvSpPr>
          <p:cNvPr id="277" name="Shape 277"/>
          <p:cNvSpPr/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Course Overview</a:t>
            </a:r>
          </a:p>
        </p:txBody>
      </p:sp>
      <p:sp>
        <p:nvSpPr>
          <p:cNvPr id="208" name="Shape 2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In this course, you will create a Swift app in Xcode which uses the Brightcove Native Player SDK for iOS to play a video from your Video Cloud library</a:t>
            </a:r>
          </a:p>
        </p:txBody>
      </p:sp>
      <p:sp>
        <p:nvSpPr>
          <p:cNvPr id="209" name="Shape 20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a Bridging Header</a:t>
            </a:r>
          </a:p>
        </p:txBody>
      </p:sp>
      <p:sp>
        <p:nvSpPr>
          <p:cNvPr id="280" name="Shape 2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is compatible with Obj-C, and you can have both in the same project</a:t>
            </a:r>
          </a:p>
          <a:p>
            <a:pPr/>
          </a:p>
          <a:p>
            <a:pPr/>
            <a:r>
              <a:t>Use a bridging header to import Obj-C code into your Swift project</a:t>
            </a:r>
          </a:p>
          <a:p>
            <a:pPr lvl="2" marL="801687">
              <a:defRPr sz="4000"/>
            </a:pPr>
            <a:r>
              <a:t>Since the Brightcove Native SDK for iOS is written in Obj-C, you will use a bridging header in your Swift project</a:t>
            </a:r>
          </a:p>
        </p:txBody>
      </p:sp>
      <p:sp>
        <p:nvSpPr>
          <p:cNvPr id="281" name="Shape 28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a Bridging Header - steps</a:t>
            </a:r>
          </a:p>
        </p:txBody>
      </p:sp>
      <p:sp>
        <p:nvSpPr>
          <p:cNvPr id="284" name="Shape 2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a new header file for your project</a:t>
            </a:r>
          </a:p>
          <a:p>
            <a:pPr/>
          </a:p>
          <a:p>
            <a:pPr/>
            <a:r>
              <a:t>In the new header file, import the </a:t>
            </a:r>
            <a:r>
              <a:rPr b="1"/>
              <a:t>BrightcovePlayerSDK</a:t>
            </a:r>
          </a:p>
          <a:p>
            <a:pPr/>
          </a:p>
          <a:p>
            <a:pPr/>
            <a:r>
              <a:t>Point to this header file in your project </a:t>
            </a:r>
            <a:r>
              <a:rPr b="1"/>
              <a:t>Build Settings</a:t>
            </a:r>
          </a:p>
          <a:p>
            <a:pPr lvl="2" marL="801687">
              <a:defRPr sz="4000"/>
            </a:pPr>
            <a:r>
              <a:t>Use the </a:t>
            </a:r>
            <a:r>
              <a:rPr b="1"/>
              <a:t>Objective-C Bridging Header</a:t>
            </a:r>
            <a:r>
              <a:t> property</a:t>
            </a:r>
          </a:p>
        </p:txBody>
      </p:sp>
      <p:sp>
        <p:nvSpPr>
          <p:cNvPr id="285" name="Shape 28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pPr defTabSz="402336">
              <a:defRPr sz="6336"/>
            </a:pPr>
            <a:br/>
            <a:br/>
            <a:r>
              <a:t>Setting the Audio Behavior for your App</a:t>
            </a:r>
          </a:p>
        </p:txBody>
      </p:sp>
      <p:sp>
        <p:nvSpPr>
          <p:cNvPr id="288" name="Shape 288"/>
          <p:cNvSpPr/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the Audio Session Category</a:t>
            </a:r>
          </a:p>
        </p:txBody>
      </p:sp>
      <p:sp>
        <p:nvSpPr>
          <p:cNvPr id="291" name="Shape 2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audio session handles audio behavior at the app level</a:t>
            </a:r>
          </a:p>
          <a:p>
            <a:pPr lvl="2" marL="801687">
              <a:defRPr sz="4000"/>
            </a:pPr>
            <a:r>
              <a:t>Learn more about the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AVAudioSession</a:t>
            </a:r>
            <a:r>
              <a:t> class</a:t>
            </a:r>
          </a:p>
          <a:p>
            <a:pPr lvl="2" marL="801687">
              <a:defRPr sz="4000"/>
            </a:pPr>
          </a:p>
          <a:p>
            <a:pPr/>
            <a:r>
              <a:t>There are several audio session categories and settings to let you customize your app's audio behavior</a:t>
            </a:r>
          </a:p>
          <a:p>
            <a:pPr lvl="2" marL="801687">
              <a:defRPr sz="4000"/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 invalidUrl="" action="" tgtFrame="" tooltip="" history="1" highlightClick="0" endSnd="0"/>
              </a:rPr>
              <a:t>Choose the best audio session category</a:t>
            </a:r>
            <a:r>
              <a:t> for your app</a:t>
            </a:r>
          </a:p>
          <a:p>
            <a:pPr/>
          </a:p>
          <a:p>
            <a:pPr/>
            <a:r>
              <a:t>For this sample, you will use</a:t>
            </a:r>
          </a:p>
          <a:p>
            <a:pPr lvl="2" marL="801687">
              <a:defRPr b="1" sz="4000"/>
            </a:pPr>
            <a:r>
              <a:t>AVAudioSessionCategoryPlayback</a:t>
            </a:r>
          </a:p>
          <a:p>
            <a:pPr lvl="2" marL="801687">
              <a:defRPr sz="4000"/>
            </a:pPr>
            <a:r>
              <a:t>Plays audio even when the screen is locked and with the Ring/Silent switch set to silent</a:t>
            </a:r>
          </a:p>
        </p:txBody>
      </p:sp>
      <p:sp>
        <p:nvSpPr>
          <p:cNvPr id="292" name="Shape 29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the Audio Session Category (cont.)</a:t>
            </a:r>
          </a:p>
        </p:txBody>
      </p:sp>
      <p:sp>
        <p:nvSpPr>
          <p:cNvPr id="295" name="Shape 2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simplicity, set the audio session category in the app delegate</a:t>
            </a:r>
          </a:p>
          <a:p>
            <a:pPr lvl="2" marL="801687">
              <a:defRPr sz="4000"/>
            </a:pPr>
            <a:r>
              <a:t>Open the app delegate implementation file (</a:t>
            </a:r>
            <a:r>
              <a:rPr b="1"/>
              <a:t>AppDelegate.swift</a:t>
            </a:r>
            <a:r>
              <a:t>)</a:t>
            </a:r>
          </a:p>
          <a:p>
            <a:pPr lvl="2" marL="801687">
              <a:defRPr sz="4000"/>
            </a:pPr>
            <a:r>
              <a:t>Import </a:t>
            </a:r>
            <a:r>
              <a:rPr b="1"/>
              <a:t>AVFoundation</a:t>
            </a:r>
          </a:p>
          <a:p>
            <a:pPr lvl="2" marL="801687">
              <a:defRPr sz="4000"/>
            </a:pPr>
            <a:r>
              <a:t>Add code to set the audio session category</a:t>
            </a:r>
          </a:p>
        </p:txBody>
      </p:sp>
      <p:sp>
        <p:nvSpPr>
          <p:cNvPr id="296" name="Shape 29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pPr defTabSz="402336">
              <a:defRPr sz="6336"/>
            </a:pPr>
            <a:br/>
            <a:br/>
            <a:r>
              <a:t>Adding the Playback Controller to your App</a:t>
            </a:r>
          </a:p>
        </p:txBody>
      </p:sp>
      <p:sp>
        <p:nvSpPr>
          <p:cNvPr id="299" name="Shape 299"/>
          <p:cNvSpPr/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Build the View Controller Class</a:t>
            </a:r>
          </a:p>
        </p:txBody>
      </p:sp>
      <p:sp>
        <p:nvSpPr>
          <p:cNvPr id="302" name="Shape 3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the view controller file (</a:t>
            </a:r>
            <a:r>
              <a:rPr b="1"/>
              <a:t>ViewController.swift</a:t>
            </a:r>
            <a:r>
              <a:t>)</a:t>
            </a:r>
          </a:p>
          <a:p>
            <a:pPr/>
          </a:p>
          <a:p>
            <a:pPr/>
            <a:r>
              <a:t>Customize the project with your values</a:t>
            </a:r>
          </a:p>
          <a:p>
            <a:pPr lvl="2" marL="801687">
              <a:defRPr sz="4000"/>
            </a:pPr>
            <a:r>
              <a:t>Your Video Cloud Account Id</a:t>
            </a:r>
          </a:p>
          <a:p>
            <a:pPr lvl="2" marL="801687">
              <a:defRPr sz="4000"/>
            </a:pPr>
          </a:p>
          <a:p>
            <a:pPr/>
            <a:r>
              <a:t>Set the Playback controller delegate</a:t>
            </a:r>
          </a:p>
          <a:p>
            <a:pPr lvl="2" marL="801687">
              <a:defRPr sz="4000"/>
            </a:pPr>
            <a:r>
              <a:t>Listen and respond to video playback events</a:t>
            </a:r>
          </a:p>
        </p:txBody>
      </p:sp>
      <p:sp>
        <p:nvSpPr>
          <p:cNvPr id="303" name="Shape 30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Define Variables</a:t>
            </a:r>
          </a:p>
        </p:txBody>
      </p:sp>
      <p:sp>
        <p:nvSpPr>
          <p:cNvPr id="306" name="Shape 3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Define a BCOVPlaybackController object</a:t>
            </a:r>
          </a:p>
          <a:p>
            <a:pPr lvl="2" marL="801687">
              <a:defRPr sz="4000"/>
            </a:pPr>
            <a:r>
              <a:t>This class has methods to control playback functionality</a:t>
            </a:r>
          </a:p>
          <a:p>
            <a:pPr lvl="2" marL="801687">
              <a:defRPr sz="4000"/>
            </a:pPr>
          </a:p>
          <a:p>
            <a:pPr/>
            <a:r>
              <a:t>Define a variable for the video view</a:t>
            </a:r>
          </a:p>
        </p:txBody>
      </p:sp>
      <p:sp>
        <p:nvSpPr>
          <p:cNvPr id="307" name="Shape 30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Perform Initialization Tasks</a:t>
            </a:r>
          </a:p>
        </p:txBody>
      </p:sp>
      <p:sp>
        <p:nvSpPr>
          <p:cNvPr id="310" name="Shape 3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an init() function that does the following:</a:t>
            </a:r>
          </a:p>
          <a:p>
            <a:pPr lvl="2" marL="801687">
              <a:defRPr sz="4000"/>
            </a:pPr>
            <a:r>
              <a:t>Initialize a shared manager</a:t>
            </a:r>
          </a:p>
          <a:p>
            <a:pPr lvl="4" marL="1250950" indent="-342900">
              <a:defRPr sz="4000"/>
            </a:pPr>
            <a:r>
              <a:t>The BCOVPlayerSDKManager class is a singleton that allows you to create other objects in the SDK ecosystem</a:t>
            </a:r>
          </a:p>
          <a:p>
            <a:pPr lvl="4" marL="1250950" indent="-342900">
              <a:defRPr sz="4000"/>
            </a:pPr>
          </a:p>
          <a:p>
            <a:pPr lvl="2" marL="801687">
              <a:defRPr sz="4000"/>
            </a:pPr>
            <a:r>
              <a:t>Using the shared manager, create a playback controller with the default view strategy</a:t>
            </a:r>
          </a:p>
          <a:p>
            <a:pPr lvl="2" marL="801687">
              <a:defRPr sz="4000"/>
            </a:pPr>
          </a:p>
          <a:p>
            <a:pPr lvl="2" marL="801687">
              <a:defRPr sz="4000"/>
            </a:pPr>
            <a:r>
              <a:t>Send your Account Id to Video Cloud Analytics</a:t>
            </a:r>
          </a:p>
          <a:p>
            <a:pPr lvl="4" marL="1250950" indent="-342900">
              <a:defRPr sz="4000"/>
            </a:pPr>
            <a:r>
              <a:t>This is optional, and only needed if you do not get your video content from either Brightcove's Playback API or Media API</a:t>
            </a:r>
          </a:p>
        </p:txBody>
      </p:sp>
      <p:sp>
        <p:nvSpPr>
          <p:cNvPr id="311" name="Shape 31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Perform Initialization Tasks (cont.)</a:t>
            </a:r>
          </a:p>
        </p:txBody>
      </p:sp>
      <p:sp>
        <p:nvSpPr>
          <p:cNvPr id="314" name="Shape 3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the Playback Controller's delegate to self.</a:t>
            </a:r>
          </a:p>
          <a:p>
            <a:pPr lvl="2" marL="801687">
              <a:defRPr sz="4000"/>
            </a:pPr>
            <a:r>
              <a:t>This means that the view controller will be notified when tasks are completed</a:t>
            </a:r>
          </a:p>
          <a:p>
            <a:pPr lvl="2" marL="801687">
              <a:defRPr sz="4000"/>
            </a:pPr>
          </a:p>
          <a:p>
            <a:pPr/>
            <a:r>
              <a:t>Turn on autoAdvance and autoPlay features for the player</a:t>
            </a:r>
          </a:p>
        </p:txBody>
      </p:sp>
      <p:sp>
        <p:nvSpPr>
          <p:cNvPr id="315" name="Shape 31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Course Outline</a:t>
            </a:r>
          </a:p>
        </p:txBody>
      </p:sp>
      <p:sp>
        <p:nvSpPr>
          <p:cNvPr id="212" name="Shape 2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15468" indent="-315468" defTabSz="711263">
              <a:spcBef>
                <a:spcPts val="500"/>
              </a:spcBef>
              <a:defRPr sz="3680"/>
            </a:pPr>
            <a:r>
              <a:t>Introducing the course</a:t>
            </a:r>
          </a:p>
          <a:p>
            <a:pPr marL="315468" indent="-315468" defTabSz="711263">
              <a:spcBef>
                <a:spcPts val="500"/>
              </a:spcBef>
              <a:defRPr sz="3680"/>
            </a:pPr>
            <a:r>
              <a:t>Reviewing tools and resources</a:t>
            </a:r>
          </a:p>
          <a:p>
            <a:pPr marL="315468" indent="-315468" defTabSz="711263">
              <a:spcBef>
                <a:spcPts val="500"/>
              </a:spcBef>
              <a:defRPr sz="3680"/>
            </a:pPr>
            <a:r>
              <a:t>Understanding the Brightcove Native SDK for iOS</a:t>
            </a:r>
          </a:p>
          <a:p>
            <a:pPr marL="315468" indent="-315468" defTabSz="711263">
              <a:spcBef>
                <a:spcPts val="500"/>
              </a:spcBef>
              <a:defRPr sz="3680"/>
            </a:pPr>
            <a:r>
              <a:t>Tasks:</a:t>
            </a:r>
          </a:p>
          <a:p>
            <a:pPr lvl="2" marL="737552" indent="-315468" defTabSz="711263">
              <a:spcBef>
                <a:spcPts val="500"/>
              </a:spcBef>
              <a:defRPr sz="3680"/>
            </a:pPr>
            <a:r>
              <a:t>Creating a Swift project in Xcode</a:t>
            </a:r>
          </a:p>
          <a:p>
            <a:pPr lvl="2" marL="737552" indent="-315468" defTabSz="711263">
              <a:spcBef>
                <a:spcPts val="500"/>
              </a:spcBef>
              <a:defRPr sz="3680"/>
            </a:pPr>
            <a:r>
              <a:t>Importing the Native SDK for iOS</a:t>
            </a:r>
          </a:p>
          <a:p>
            <a:pPr lvl="2" marL="737552" indent="-315468" defTabSz="711263">
              <a:spcBef>
                <a:spcPts val="500"/>
              </a:spcBef>
              <a:defRPr sz="3680"/>
            </a:pPr>
            <a:r>
              <a:t>Setting the audio behavior for the app</a:t>
            </a:r>
          </a:p>
          <a:p>
            <a:pPr lvl="2" marL="737552" indent="-315468" defTabSz="711263">
              <a:spcBef>
                <a:spcPts val="500"/>
              </a:spcBef>
              <a:defRPr sz="3680"/>
            </a:pPr>
            <a:r>
              <a:t>Adding the playback controller to your app</a:t>
            </a:r>
          </a:p>
          <a:p>
            <a:pPr lvl="2" marL="737552" indent="-315468" defTabSz="711263">
              <a:spcBef>
                <a:spcPts val="500"/>
              </a:spcBef>
              <a:defRPr sz="3680"/>
            </a:pPr>
            <a:r>
              <a:t>Getting a video from your Video Cloud library</a:t>
            </a:r>
          </a:p>
          <a:p>
            <a:pPr lvl="2" marL="737552" indent="-315468" defTabSz="711263">
              <a:spcBef>
                <a:spcPts val="500"/>
              </a:spcBef>
              <a:defRPr sz="3680"/>
            </a:pPr>
            <a:r>
              <a:t>Connecting the Storyboard View</a:t>
            </a:r>
          </a:p>
          <a:p>
            <a:pPr lvl="2" marL="737552" indent="-315468" defTabSz="711263">
              <a:spcBef>
                <a:spcPts val="500"/>
              </a:spcBef>
              <a:defRPr sz="3680"/>
            </a:pPr>
            <a:r>
              <a:t>Managing media security</a:t>
            </a:r>
          </a:p>
          <a:p>
            <a:pPr lvl="2" marL="737552" indent="-315468" defTabSz="711263">
              <a:spcBef>
                <a:spcPts val="500"/>
              </a:spcBef>
              <a:defRPr sz="3680"/>
            </a:pPr>
            <a:r>
              <a:t>Running the app</a:t>
            </a:r>
          </a:p>
        </p:txBody>
      </p:sp>
      <p:sp>
        <p:nvSpPr>
          <p:cNvPr id="213" name="Shape 21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Configure the Player </a:t>
            </a:r>
          </a:p>
        </p:txBody>
      </p:sp>
      <p:sp>
        <p:nvSpPr>
          <p:cNvPr id="318" name="Shape 3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Configure the player once the view has been loaded</a:t>
            </a:r>
          </a:p>
          <a:p>
            <a:pPr lvl="2" marL="801687">
              <a:defRPr sz="4000"/>
            </a:pPr>
            <a:r>
              <a:t>Set the player size to that of the view container</a:t>
            </a:r>
          </a:p>
          <a:p>
            <a:pPr lvl="2" marL="801687">
              <a:defRPr sz="4000"/>
            </a:pPr>
            <a:r>
              <a:t>Set the player to automatically resize as the view resizes</a:t>
            </a:r>
          </a:p>
          <a:p>
            <a:pPr lvl="2" marL="801687">
              <a:defRPr sz="4000"/>
            </a:pPr>
            <a:r>
              <a:t>Add the player view as a subview of the main view</a:t>
            </a:r>
          </a:p>
          <a:p>
            <a:pPr lvl="2" marL="801687">
              <a:defRPr sz="4000"/>
            </a:pPr>
            <a:r>
              <a:t>Call a function to request a video from your Video Cloud library</a:t>
            </a:r>
          </a:p>
          <a:p>
            <a:pPr lvl="4" marL="1250950" indent="-342900">
              <a:defRPr sz="4000"/>
            </a:pPr>
            <a:r>
              <a:t>We'll create this function next</a:t>
            </a:r>
          </a:p>
        </p:txBody>
      </p:sp>
      <p:sp>
        <p:nvSpPr>
          <p:cNvPr id="319" name="Shape 31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pPr defTabSz="402336">
              <a:defRPr sz="6336"/>
            </a:pPr>
            <a:br/>
            <a:br/>
            <a:r>
              <a:t>Getting a Video from your Video Cloud Library</a:t>
            </a:r>
          </a:p>
        </p:txBody>
      </p:sp>
      <p:sp>
        <p:nvSpPr>
          <p:cNvPr id="322" name="Shape 322"/>
          <p:cNvSpPr/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Customize the project with your values</a:t>
            </a:r>
          </a:p>
        </p:txBody>
      </p:sp>
      <p:sp>
        <p:nvSpPr>
          <p:cNvPr id="325" name="Shape 3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Below the import directives, add the following values</a:t>
            </a:r>
          </a:p>
          <a:p>
            <a:pPr lvl="2" marL="801687">
              <a:defRPr sz="4000"/>
            </a:pPr>
            <a:r>
              <a:t>Your Brightcove Playback API Policy Key</a:t>
            </a:r>
          </a:p>
          <a:p>
            <a:pPr lvl="4" marL="1250950" indent="-342900">
              <a:defRPr sz="4000"/>
            </a:pPr>
            <a:r>
              <a:rPr b="1"/>
              <a:t>Either</a:t>
            </a:r>
            <a:r>
              <a:t> get the Policy Key from a player in your account as shown in the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Policy Keys</a:t>
            </a:r>
            <a:r>
              <a:t> guide</a:t>
            </a:r>
          </a:p>
          <a:p>
            <a:pPr lvl="4" marL="1250950" indent="-342900">
              <a:defRPr sz="4000"/>
            </a:pPr>
            <a:r>
              <a:rPr b="1"/>
              <a:t>Or</a:t>
            </a:r>
            <a:r>
              <a:t> create a Policy Key by following the steps in the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 invalidUrl="" action="" tgtFrame="" tooltip="" history="1" highlightClick="0" endSnd="0"/>
              </a:rPr>
              <a:t>Quick Start to the Policy API</a:t>
            </a:r>
            <a:r>
              <a:t> document</a:t>
            </a:r>
          </a:p>
          <a:p>
            <a:pPr lvl="2" marL="801687">
              <a:defRPr sz="4000"/>
            </a:pPr>
          </a:p>
          <a:p>
            <a:pPr lvl="2" marL="801687">
              <a:defRPr sz="4000"/>
            </a:pPr>
            <a:r>
              <a:t>Your Video Cloud Video Id</a:t>
            </a:r>
          </a:p>
        </p:txBody>
      </p:sp>
      <p:sp>
        <p:nvSpPr>
          <p:cNvPr id="326" name="Shape 32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Define Variables</a:t>
            </a:r>
          </a:p>
        </p:txBody>
      </p:sp>
      <p:sp>
        <p:nvSpPr>
          <p:cNvPr id="329" name="Shape 3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an instance variable from the BCOVPlaybackService class based on your Video Cloud Account Id and Policy Key</a:t>
            </a:r>
          </a:p>
          <a:p>
            <a:pPr lvl="2" marL="801687">
              <a:defRPr sz="4000"/>
            </a:pPr>
            <a:r>
              <a:t>This class provides asynchronous methods for retrieving data from the Playback API</a:t>
            </a:r>
          </a:p>
        </p:txBody>
      </p:sp>
      <p:sp>
        <p:nvSpPr>
          <p:cNvPr id="330" name="Shape 33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Request a Video from your Video Cloud Library </a:t>
            </a:r>
          </a:p>
        </p:txBody>
      </p:sp>
      <p:sp>
        <p:nvSpPr>
          <p:cNvPr id="333" name="Shape 3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the Video Id, retrieve a video from the Playback API</a:t>
            </a:r>
          </a:p>
          <a:p>
            <a:pPr/>
          </a:p>
          <a:p>
            <a:pPr/>
            <a:r>
              <a:t>If a video is returned, add it to the player</a:t>
            </a:r>
          </a:p>
          <a:p>
            <a:pPr/>
          </a:p>
          <a:p>
            <a:pPr/>
            <a:r>
              <a:t>Otherwise, display an error message</a:t>
            </a:r>
          </a:p>
        </p:txBody>
      </p:sp>
      <p:sp>
        <p:nvSpPr>
          <p:cNvPr id="334" name="Shape 33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pPr defTabSz="443484">
              <a:defRPr sz="6984"/>
            </a:pPr>
            <a:br/>
            <a:br/>
            <a:r>
              <a:t>Connecting the Storyboard View</a:t>
            </a:r>
          </a:p>
        </p:txBody>
      </p:sp>
      <p:sp>
        <p:nvSpPr>
          <p:cNvPr id="337" name="Shape 337"/>
          <p:cNvSpPr/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Connect the Storyboard View</a:t>
            </a:r>
          </a:p>
        </p:txBody>
      </p:sp>
      <p:sp>
        <p:nvSpPr>
          <p:cNvPr id="340" name="Shape 3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Select the Main.storyboard</a:t>
            </a:r>
          </a:p>
          <a:p>
            <a:pPr/>
          </a:p>
          <a:p>
            <a:pPr/>
            <a:r>
              <a:t>In the assistant editor, open the ViewController.swift file</a:t>
            </a:r>
          </a:p>
          <a:p>
            <a:pPr/>
          </a:p>
          <a:p>
            <a:pPr/>
            <a:r>
              <a:t>Connect the videoContainerView variable with the View Controller View in the storyboard</a:t>
            </a:r>
          </a:p>
        </p:txBody>
      </p:sp>
      <p:sp>
        <p:nvSpPr>
          <p:cNvPr id="341" name="Shape 34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pPr/>
            <a:br/>
            <a:br/>
            <a:r>
              <a:t>Managing Media Security</a:t>
            </a:r>
          </a:p>
        </p:txBody>
      </p:sp>
      <p:sp>
        <p:nvSpPr>
          <p:cNvPr id="344" name="Shape 344"/>
          <p:cNvSpPr/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Understand App Transport Security</a:t>
            </a:r>
          </a:p>
        </p:txBody>
      </p:sp>
      <p:sp>
        <p:nvSpPr>
          <p:cNvPr id="347" name="Shape 3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App Transport Security (ATS)</a:t>
            </a:r>
            <a:r>
              <a:t> enforces secure connections between your app and web services</a:t>
            </a:r>
          </a:p>
          <a:p>
            <a:pPr/>
            <a:r>
              <a:t>This feature was added with the release of iOS9 SDK - Only an issue if your app targets the iOS9 SDK or later</a:t>
            </a:r>
          </a:p>
          <a:p>
            <a:pPr/>
            <a:r>
              <a:t>You can either:</a:t>
            </a:r>
          </a:p>
          <a:p>
            <a:pPr lvl="2" marL="801687">
              <a:defRPr sz="4000"/>
            </a:pPr>
            <a:r>
              <a:t>Build your app with ATS enabled</a:t>
            </a:r>
          </a:p>
          <a:p>
            <a:pPr lvl="4" marL="1250950" indent="-342900">
              <a:defRPr sz="4000"/>
            </a:pPr>
            <a:r>
              <a:t>You must use https to deliver your media content</a:t>
            </a:r>
          </a:p>
          <a:p>
            <a:pPr lvl="2" marL="801687">
              <a:defRPr sz="4000"/>
            </a:pPr>
            <a:r>
              <a:t>Disable ATS requirements</a:t>
            </a:r>
          </a:p>
          <a:p>
            <a:pPr lvl="4" marL="1250950" indent="-342900">
              <a:defRPr sz="4000"/>
            </a:pPr>
            <a:r>
              <a:t>You can use http to deliver your media content</a:t>
            </a:r>
          </a:p>
          <a:p>
            <a:pPr lvl="2" marL="801687">
              <a:defRPr sz="4000"/>
            </a:pPr>
          </a:p>
          <a:p>
            <a:pPr/>
            <a:r>
              <a:t>For details, see the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 invalidUrl="" action="" tgtFrame="" tooltip="" history="1" highlightClick="0" endSnd="0"/>
              </a:rPr>
              <a:t>Working with ATS</a:t>
            </a:r>
            <a:r>
              <a:t> document</a:t>
            </a:r>
          </a:p>
        </p:txBody>
      </p:sp>
      <p:sp>
        <p:nvSpPr>
          <p:cNvPr id="348" name="Shape 34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pPr/>
            <a:br/>
            <a:br/>
            <a:r>
              <a:t>Running the App</a:t>
            </a:r>
          </a:p>
        </p:txBody>
      </p:sp>
      <p:sp>
        <p:nvSpPr>
          <p:cNvPr id="351" name="Shape 351"/>
          <p:cNvSpPr/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pPr/>
            <a:br/>
            <a:br/>
            <a:r>
              <a:t>Introducing the Course</a:t>
            </a:r>
          </a:p>
        </p:txBody>
      </p:sp>
      <p:sp>
        <p:nvSpPr>
          <p:cNvPr id="216" name="Shape 216"/>
          <p:cNvSpPr/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 the app</a:t>
            </a:r>
          </a:p>
        </p:txBody>
      </p:sp>
      <p:sp>
        <p:nvSpPr>
          <p:cNvPr id="354" name="Shape 3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app is ready to build and run on your iPhone, iPad or Xcode Simulator</a:t>
            </a:r>
          </a:p>
          <a:p>
            <a:pPr/>
          </a:p>
          <a:p>
            <a:pPr/>
            <a:r>
              <a:t>You should see a video play from your Video Cloud library</a:t>
            </a:r>
          </a:p>
        </p:txBody>
      </p:sp>
      <p:sp>
        <p:nvSpPr>
          <p:cNvPr id="355" name="Shape 35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Quick Start Resources</a:t>
            </a:r>
          </a:p>
        </p:txBody>
      </p:sp>
      <p:sp>
        <p:nvSpPr>
          <p:cNvPr id="358" name="Shape 3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You've built one version of this app, but there are others available</a:t>
            </a:r>
          </a:p>
          <a:p>
            <a:pPr/>
          </a:p>
          <a:p>
            <a:pPr/>
            <a:r>
              <a:t>Video Cloud customers</a:t>
            </a:r>
          </a:p>
          <a:p>
            <a:pPr lvl="2" marL="801687">
              <a:defRPr sz="4000"/>
            </a:pPr>
            <a:r>
              <a:t>The complete Swift code is in the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Swift Quick Start</a:t>
            </a:r>
            <a:r>
              <a:t> guide</a:t>
            </a:r>
          </a:p>
          <a:p>
            <a:pPr lvl="2" marL="801687">
              <a:defRPr sz="4000"/>
            </a:pPr>
            <a:r>
              <a:t>The complete Obj-C code is in the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 invalidUrl="" action="" tgtFrame="" tooltip="" history="1" highlightClick="0" endSnd="0"/>
              </a:rPr>
              <a:t>Obj-C Quick Start</a:t>
            </a:r>
            <a:r>
              <a:t> guide</a:t>
            </a:r>
          </a:p>
          <a:p>
            <a:pPr lvl="2" marL="801687">
              <a:defRPr sz="4000"/>
            </a:pPr>
          </a:p>
          <a:p>
            <a:pPr/>
            <a:r>
              <a:t>Perform customers</a:t>
            </a:r>
          </a:p>
          <a:p>
            <a:pPr lvl="2" marL="801687">
              <a:defRPr sz="4000"/>
            </a:pPr>
            <a:r>
              <a:t>The complete Swift code is in the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4" invalidUrl="" action="" tgtFrame="" tooltip="" history="1" highlightClick="0" endSnd="0"/>
              </a:rPr>
              <a:t>Swift Quick Start</a:t>
            </a:r>
            <a:r>
              <a:t> guide</a:t>
            </a:r>
          </a:p>
          <a:p>
            <a:pPr lvl="2" marL="801687">
              <a:defRPr sz="4000"/>
            </a:pPr>
            <a:r>
              <a:t>The complete Obj-C code is in the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5" invalidUrl="" action="" tgtFrame="" tooltip="" history="1" highlightClick="0" endSnd="0"/>
              </a:rPr>
              <a:t>Obj-C Quick Start</a:t>
            </a:r>
            <a:r>
              <a:t> guide</a:t>
            </a:r>
          </a:p>
        </p:txBody>
      </p:sp>
      <p:sp>
        <p:nvSpPr>
          <p:cNvPr id="359" name="Shape 35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 Resources</a:t>
            </a:r>
          </a:p>
        </p:txBody>
      </p:sp>
      <p:sp>
        <p:nvSpPr>
          <p:cNvPr id="362" name="Shape 362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Samples using the Native Player SDK for iOS</a:t>
            </a:r>
          </a:p>
        </p:txBody>
      </p:sp>
      <p:sp>
        <p:nvSpPr>
          <p:cNvPr id="365" name="Shape 3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 code samples for feature integration</a:t>
            </a:r>
          </a:p>
          <a:p>
            <a:pPr lvl="1"/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http://docs.brightcove.com/en/video-cloud/mobile-sdks/brightcove-player-sdk-for-ios/index.html#Integrations</a:t>
            </a:r>
          </a:p>
          <a:p>
            <a:pPr/>
          </a:p>
          <a:p>
            <a:pPr/>
            <a:r>
              <a:t>Complete list of code samples</a:t>
            </a:r>
          </a:p>
          <a:p>
            <a:pPr lvl="1"/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 invalidUrl="" action="" tgtFrame="" tooltip="" history="1" highlightClick="0" endSnd="0"/>
              </a:rPr>
              <a:t>https://github.com/BrightcoveOS/ios-player-samples</a:t>
            </a:r>
          </a:p>
        </p:txBody>
      </p:sp>
      <p:sp>
        <p:nvSpPr>
          <p:cNvPr id="366" name="Shape 36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Online Training and Quick Start Guide</a:t>
            </a:r>
          </a:p>
        </p:txBody>
      </p:sp>
      <p:sp>
        <p:nvSpPr>
          <p:cNvPr id="369" name="Shape 3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Video Cloud Training On-Demand Courses</a:t>
            </a:r>
          </a:p>
          <a:p>
            <a:pPr lvl="1"/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http://ondemand.brightcovelearning.com</a:t>
            </a:r>
          </a:p>
          <a:p>
            <a:pPr/>
          </a:p>
          <a:p>
            <a:pPr/>
          </a:p>
          <a:p>
            <a:pPr/>
            <a:r>
              <a:t>Quick Start to Video Cloud</a:t>
            </a:r>
          </a:p>
          <a:p>
            <a:pPr lvl="1"/>
            <a:r>
              <a:t>Set of hands on steps you can work through on your own to discover some of the features of Video Cloud</a:t>
            </a:r>
          </a:p>
          <a:p>
            <a:pPr lvl="1"/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 invalidUrl="" action="" tgtFrame="" tooltip="" history="1" highlightClick="0" endSnd="0"/>
              </a:rPr>
              <a:t>http://support.brightcove.com/en/video-cloud/docs/quick-start-video-cloud</a:t>
            </a:r>
          </a:p>
        </p:txBody>
      </p:sp>
      <p:sp>
        <p:nvSpPr>
          <p:cNvPr id="370" name="Shape 37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 Training Courses</a:t>
            </a:r>
          </a:p>
        </p:txBody>
      </p:sp>
      <p:sp>
        <p:nvSpPr>
          <p:cNvPr id="373" name="Shape 3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Brightcove.com &gt;</a:t>
            </a:r>
            <a:br/>
            <a:r>
              <a:t>Services &gt; Training</a:t>
            </a:r>
          </a:p>
        </p:txBody>
      </p:sp>
      <p:sp>
        <p:nvSpPr>
          <p:cNvPr id="374" name="Shape 37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1951" y="1618470"/>
            <a:ext cx="8458478" cy="7467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Documentation</a:t>
            </a:r>
          </a:p>
        </p:txBody>
      </p:sp>
      <p:sp>
        <p:nvSpPr>
          <p:cNvPr id="378" name="Shape 3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support.brightcove.com</a:t>
            </a:r>
          </a:p>
        </p:txBody>
      </p:sp>
      <p:sp>
        <p:nvSpPr>
          <p:cNvPr id="379" name="Shape 37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5998" y="1646418"/>
            <a:ext cx="7890742" cy="7101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Developer Documentation</a:t>
            </a:r>
          </a:p>
        </p:txBody>
      </p:sp>
      <p:sp>
        <p:nvSpPr>
          <p:cNvPr id="383" name="Shape 3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docs.brightcove.com</a:t>
            </a:r>
          </a:p>
        </p:txBody>
      </p:sp>
      <p:sp>
        <p:nvSpPr>
          <p:cNvPr id="384" name="Shape 38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2840" y="1690874"/>
            <a:ext cx="8158186" cy="7313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Training Videos</a:t>
            </a:r>
          </a:p>
        </p:txBody>
      </p:sp>
      <p:sp>
        <p:nvSpPr>
          <p:cNvPr id="388" name="Shape 3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video.brightcovelearning.com</a:t>
            </a:r>
          </a:p>
        </p:txBody>
      </p:sp>
      <p:sp>
        <p:nvSpPr>
          <p:cNvPr id="389" name="Shape 38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10953" y="697352"/>
            <a:ext cx="6727266" cy="8346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Support Request</a:t>
            </a:r>
          </a:p>
        </p:txBody>
      </p:sp>
      <p:sp>
        <p:nvSpPr>
          <p:cNvPr id="393" name="Shape 3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http://support.brightcove.com/en/contact</a:t>
            </a:r>
          </a:p>
        </p:txBody>
      </p:sp>
      <p:sp>
        <p:nvSpPr>
          <p:cNvPr id="394" name="Shape 39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16774" y="3063339"/>
            <a:ext cx="7726621" cy="61368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Brightcove Native SDK</a:t>
            </a:r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541345" y="1911089"/>
            <a:ext cx="15877479" cy="736812"/>
          </a:xfrm>
          <a:prstGeom prst="rect">
            <a:avLst/>
          </a:prstGeom>
        </p:spPr>
        <p:txBody>
          <a:bodyPr/>
          <a:lstStyle/>
          <a:p>
            <a:pPr/>
            <a:r>
              <a:t>What is the Brightcove Native SDK for iOS?</a:t>
            </a:r>
          </a:p>
        </p:txBody>
      </p:sp>
      <p:sp>
        <p:nvSpPr>
          <p:cNvPr id="220" name="Shape 22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1" name="Shape 221"/>
          <p:cNvSpPr/>
          <p:nvPr/>
        </p:nvSpPr>
        <p:spPr>
          <a:xfrm>
            <a:off x="541345" y="2552334"/>
            <a:ext cx="15877479" cy="736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/>
          <a:lstStyle/>
          <a:p>
            <a:pPr lvl="2" marL="801687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3600">
                <a:solidFill>
                  <a:srgbClr val="606163"/>
                </a:solidFill>
              </a:defRPr>
            </a:pPr>
            <a:r>
              <a:t>A set of libraries built on top of the iOS native player framework</a:t>
            </a:r>
          </a:p>
        </p:txBody>
      </p:sp>
      <p:sp>
        <p:nvSpPr>
          <p:cNvPr id="222" name="Shape 222"/>
          <p:cNvSpPr/>
          <p:nvPr/>
        </p:nvSpPr>
        <p:spPr>
          <a:xfrm>
            <a:off x="541345" y="3131794"/>
            <a:ext cx="15877479" cy="736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/>
          <a:lstStyle/>
          <a:p>
            <a:pPr lvl="2" marL="801687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3600">
                <a:solidFill>
                  <a:srgbClr val="606163"/>
                </a:solidFill>
              </a:defRPr>
            </a:pPr>
            <a:r>
              <a:t>Takes advantage of speed, performance and flexibility of the native OS</a:t>
            </a:r>
          </a:p>
        </p:txBody>
      </p:sp>
      <p:sp>
        <p:nvSpPr>
          <p:cNvPr id="223" name="Shape 223"/>
          <p:cNvSpPr/>
          <p:nvPr/>
        </p:nvSpPr>
        <p:spPr>
          <a:xfrm>
            <a:off x="541345" y="3728694"/>
            <a:ext cx="15877479" cy="1274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/>
          <a:lstStyle/>
          <a:p>
            <a:pPr lvl="2" marL="801687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3600">
                <a:solidFill>
                  <a:srgbClr val="606163"/>
                </a:solidFill>
              </a:defRPr>
            </a:pPr>
            <a:r>
              <a:t>Integrates with advertising, analytics, content protection (DRM) and captions</a:t>
            </a:r>
          </a:p>
        </p:txBody>
      </p:sp>
      <p:sp>
        <p:nvSpPr>
          <p:cNvPr id="224" name="Shape 224"/>
          <p:cNvSpPr/>
          <p:nvPr/>
        </p:nvSpPr>
        <p:spPr>
          <a:xfrm>
            <a:off x="541345" y="4846294"/>
            <a:ext cx="15877479" cy="736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/>
          <a:lstStyle/>
          <a:p>
            <a:pPr lvl="2" marL="801687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3600">
                <a:solidFill>
                  <a:srgbClr val="606163"/>
                </a:solidFill>
              </a:defRPr>
            </a:pPr>
            <a:r>
              <a:t>Enables you to configure and play Live and Live DVR content</a:t>
            </a:r>
          </a:p>
        </p:txBody>
      </p:sp>
      <p:sp>
        <p:nvSpPr>
          <p:cNvPr id="225" name="Shape 225"/>
          <p:cNvSpPr/>
          <p:nvPr/>
        </p:nvSpPr>
        <p:spPr>
          <a:xfrm>
            <a:off x="541345" y="5443068"/>
            <a:ext cx="15877479" cy="1274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/>
          <a:lstStyle/>
          <a:p>
            <a:pPr lvl="2" marL="801687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3600">
                <a:solidFill>
                  <a:srgbClr val="606163"/>
                </a:solidFill>
              </a:defRPr>
            </a:pPr>
            <a:r>
              <a:t>Includes player controls that match the web player for consistency across desktop and devices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5"/>
      <p:bldP build="whole" bldLvl="1" animBg="1" rev="0" advAuto="0" spid="224" grpId="4"/>
      <p:bldP build="whole" bldLvl="1" animBg="1" rev="0" advAuto="0" spid="222" grpId="2"/>
      <p:bldP build="whole" bldLvl="1" animBg="1" rev="0" advAuto="0" spid="223" grpId="3"/>
      <p:bldP build="whole" bldLvl="1" animBg="1" rev="0" advAuto="0" spid="221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ECECEC"/>
            </a:gs>
            <a:gs pos="100000">
              <a:srgbClr val="BFBFBF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Users and Video Content</a:t>
            </a:r>
          </a:p>
        </p:txBody>
      </p:sp>
      <p:sp>
        <p:nvSpPr>
          <p:cNvPr id="228" name="Shape 2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can use the Brightcove Native SDK for iOS?</a:t>
            </a:r>
          </a:p>
          <a:p>
            <a:pPr lvl="2" marL="801687">
              <a:defRPr sz="4000"/>
            </a:pPr>
            <a:r>
              <a:t>It is available to anyone with a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Video Cloud</a:t>
            </a:r>
            <a:r>
              <a:t> or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 invalidUrl="" action="" tgtFrame="" tooltip="" history="1" highlightClick="0" endSnd="0"/>
              </a:rPr>
              <a:t>Perform</a:t>
            </a:r>
            <a:r>
              <a:t> account</a:t>
            </a:r>
          </a:p>
          <a:p>
            <a:pPr/>
          </a:p>
          <a:p>
            <a:pPr/>
            <a:r>
              <a:t>Where can you play video content from?</a:t>
            </a:r>
          </a:p>
          <a:p>
            <a:pPr lvl="2" marL="801687">
              <a:defRPr sz="4000"/>
            </a:pPr>
            <a:r>
              <a:t>Video Cloud customers can play content from their Video Cloud library or from their own servers</a:t>
            </a:r>
          </a:p>
          <a:p>
            <a:pPr lvl="2" marL="801687">
              <a:defRPr sz="4000"/>
            </a:pPr>
            <a:r>
              <a:t>Perform customers can play videos from their own servers</a:t>
            </a:r>
          </a:p>
          <a:p>
            <a:pPr lvl="2" marL="801687">
              <a:defRPr sz="4000"/>
            </a:pPr>
          </a:p>
          <a:p>
            <a:pPr/>
            <a:r>
              <a:t>This course speaks directly to Video Cloud customers, but many concepts and code apply to Perform customers. Find Perform-specific code and steps in the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4" invalidUrl="" action="" tgtFrame="" tooltip="" history="1" highlightClick="0" endSnd="0"/>
              </a:rPr>
              <a:t>Simple Video Playback</a:t>
            </a:r>
            <a:r>
              <a:t> guide</a:t>
            </a:r>
          </a:p>
        </p:txBody>
      </p:sp>
      <p:sp>
        <p:nvSpPr>
          <p:cNvPr id="229" name="Shape 22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Audience and Prerequisites</a:t>
            </a:r>
          </a:p>
        </p:txBody>
      </p:sp>
      <p:sp>
        <p:nvSpPr>
          <p:cNvPr id="232" name="Shape 2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Designed for developers or project managers who want to understand the capabilities of the Player SDK for iOS</a:t>
            </a:r>
          </a:p>
          <a:p>
            <a:pPr/>
          </a:p>
          <a:p>
            <a:pPr/>
            <a:r>
              <a:t>Experience with Xcode along with the Objective-C and Swift languages will allow you optimally benefit from this course</a:t>
            </a:r>
          </a:p>
          <a:p>
            <a:pPr/>
          </a:p>
          <a:p>
            <a:pPr/>
            <a:r>
              <a:t>Video Cloud account</a:t>
            </a:r>
          </a:p>
        </p:txBody>
      </p:sp>
      <p:sp>
        <p:nvSpPr>
          <p:cNvPr id="233" name="Shape 23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pPr defTabSz="448055">
              <a:defRPr sz="7056"/>
            </a:pPr>
            <a:br/>
            <a:br/>
            <a:r>
              <a:t>Reviewing Tools and Resources</a:t>
            </a:r>
          </a:p>
        </p:txBody>
      </p:sp>
      <p:sp>
        <p:nvSpPr>
          <p:cNvPr id="236" name="Shape 236"/>
          <p:cNvSpPr/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Tools</a:t>
            </a:r>
          </a:p>
        </p:txBody>
      </p:sp>
      <p:sp>
        <p:nvSpPr>
          <p:cNvPr id="239" name="Shape 2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tools do you need to use the Native SDK for iOS?</a:t>
            </a:r>
          </a:p>
          <a:p>
            <a:pPr lvl="2" marL="801687">
              <a:defRPr sz="4000"/>
            </a:pPr>
            <a:r>
              <a:t>Xcode installed on your computer (Xcode 7 or later)</a:t>
            </a:r>
          </a:p>
          <a:p>
            <a:pPr lvl="2" marL="801687">
              <a:defRPr sz="4000"/>
            </a:pPr>
          </a:p>
          <a:p>
            <a:pPr lvl="2" marL="801687">
              <a:defRPr sz="4000"/>
            </a:pPr>
            <a:r>
              <a:t>CocoaPods installed on your computer (version 0.39.0 or later)</a:t>
            </a:r>
          </a:p>
          <a:p>
            <a:pPr lvl="4" marL="1250950" indent="-342900">
              <a:defRPr sz="4000"/>
            </a:pPr>
            <a:r>
              <a:t>Dependency manager that adds libraries to your project</a:t>
            </a:r>
          </a:p>
          <a:p>
            <a:pPr lvl="4" marL="1250950" indent="-342900">
              <a:defRPr sz="4000"/>
            </a:pPr>
            <a:r>
              <a:t>Adds the Brightcove Native SDK for iOS and other needed libraries</a:t>
            </a:r>
          </a:p>
          <a:p>
            <a:pPr lvl="4" marL="1250950" indent="-342900">
              <a:defRPr sz="4000"/>
            </a:pPr>
            <a:r>
              <a:t>CocoaPods is not required, but makes installation easier</a:t>
            </a:r>
          </a:p>
          <a:p>
            <a:pPr lvl="4" marL="1250950" indent="-342900">
              <a:defRPr sz="4000"/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CocoaPods site</a:t>
            </a:r>
          </a:p>
        </p:txBody>
      </p:sp>
      <p:sp>
        <p:nvSpPr>
          <p:cNvPr id="240" name="Shape 24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